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60" r:id="rId6"/>
    <p:sldId id="261" r:id="rId7"/>
    <p:sldId id="264" r:id="rId8"/>
    <p:sldId id="263" r:id="rId9"/>
    <p:sldId id="259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i.org/10.1287/opre.2019.189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dirty="0"/>
              <a:t>Experiments in Economics Lecture </a:t>
            </a:r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 smtClean="0"/>
              <a:t>Calibrating the experiment; choosing parameters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7118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Lecture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That is the end of Lecture 3 on calibration.</a:t>
            </a:r>
          </a:p>
          <a:p>
            <a:endParaRPr lang="en-GB" dirty="0"/>
          </a:p>
          <a:p>
            <a:r>
              <a:rPr lang="en-GB" dirty="0" smtClean="0"/>
              <a:t>The next lecture is on “Software </a:t>
            </a:r>
            <a:r>
              <a:rPr lang="en-GB" dirty="0"/>
              <a:t>for implementing the experiment; testing the </a:t>
            </a:r>
            <a:r>
              <a:rPr lang="en-GB" dirty="0" smtClean="0"/>
              <a:t>software”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71192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Calibrating the </a:t>
            </a:r>
            <a:r>
              <a:rPr lang="en-GB" dirty="0" smtClean="0"/>
              <a:t>experiment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This is probably the most important part of the design.</a:t>
            </a:r>
          </a:p>
          <a:p>
            <a:r>
              <a:rPr lang="en-GB" dirty="0" smtClean="0"/>
              <a:t>You need to understand the theory you are examining.</a:t>
            </a:r>
          </a:p>
          <a:p>
            <a:r>
              <a:rPr lang="en-GB" dirty="0" smtClean="0"/>
              <a:t>You need to calibrate the software so that it shows everything that the subjects need to see, and will work for the parameters you want to use.</a:t>
            </a:r>
          </a:p>
          <a:p>
            <a:r>
              <a:rPr lang="en-GB" dirty="0" smtClean="0"/>
              <a:t>You need to check the questions that you are going to ask the subjects and check that the software will accept any answers that are reasonable.</a:t>
            </a:r>
          </a:p>
          <a:p>
            <a:r>
              <a:rPr lang="en-GB" dirty="0" smtClean="0"/>
              <a:t>You need to select values for the parameters you want to use.</a:t>
            </a:r>
          </a:p>
          <a:p>
            <a:r>
              <a:rPr lang="en-GB" dirty="0"/>
              <a:t>Choose the </a:t>
            </a:r>
            <a:r>
              <a:rPr lang="en-GB" i="1" dirty="0"/>
              <a:t>treatments</a:t>
            </a:r>
            <a:r>
              <a:rPr lang="en-GB" dirty="0"/>
              <a:t> you want to </a:t>
            </a:r>
            <a:r>
              <a:rPr lang="en-GB" dirty="0" smtClean="0"/>
              <a:t>implement.</a:t>
            </a:r>
          </a:p>
          <a:p>
            <a:r>
              <a:rPr lang="en-GB" dirty="0" smtClean="0"/>
              <a:t>Separate the parameters that you want to leave fixed throughout the experiment/treatment from those that you want to change.</a:t>
            </a:r>
          </a:p>
          <a:p>
            <a:r>
              <a:rPr lang="en-GB" dirty="0" smtClean="0"/>
              <a:t>You should run a pilot experiment to test the parameter choice.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9760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Calibrating the experiment </a:t>
            </a:r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 use the word ‘calibration’ in the broadest possible sense:</a:t>
            </a:r>
          </a:p>
          <a:p>
            <a:r>
              <a:rPr lang="en-GB" dirty="0" smtClean="0"/>
              <a:t>Choosing the software and the layout of the screens that the subjects see.</a:t>
            </a:r>
          </a:p>
          <a:p>
            <a:r>
              <a:rPr lang="en-GB" dirty="0" smtClean="0"/>
              <a:t>Choosing different treatments (sessions of the experiment where something is fixed (for example, the cost of information in the experiment that you are designing).</a:t>
            </a:r>
          </a:p>
          <a:p>
            <a:r>
              <a:rPr lang="en-GB" dirty="0" smtClean="0"/>
              <a:t>Choosing the parameters in the experiment.</a:t>
            </a:r>
          </a:p>
          <a:p>
            <a:r>
              <a:rPr lang="en-GB" dirty="0" smtClean="0"/>
              <a:t>Choosing the payment mechanism and the relationship between ‘experimental money’ and real money.</a:t>
            </a:r>
          </a:p>
          <a:p>
            <a:r>
              <a:rPr lang="en-GB" dirty="0" smtClean="0"/>
              <a:t>Choosing the show-up fee.</a:t>
            </a:r>
          </a:p>
          <a:p>
            <a:r>
              <a:rPr lang="en-GB" dirty="0" smtClean="0"/>
              <a:t>Choosing whether you want a specific type of subject (for example, those studying finance).</a:t>
            </a:r>
          </a:p>
          <a:p>
            <a:r>
              <a:rPr lang="en-GB" dirty="0" smtClean="0"/>
              <a:t>You should run a pilot experiment to test your calibration.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651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good Example from </a:t>
            </a:r>
            <a:r>
              <a:rPr lang="en-GB" dirty="0"/>
              <a:t>Buso and Hey on </a:t>
            </a:r>
            <a:r>
              <a:rPr lang="en-GB" dirty="0" smtClean="0"/>
              <a:t>“Search </a:t>
            </a:r>
            <a:r>
              <a:rPr lang="en-GB" dirty="0"/>
              <a:t>and </a:t>
            </a:r>
            <a:r>
              <a:rPr lang="en-GB" dirty="0" smtClean="0"/>
              <a:t>Switch”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Subjects were asked to imagine that they were buying something (for example, gas and electricity) from their ‘local’ supplier and were searching for something better. There is a search cost for each non-local supplier and a switch cost if the subject decided to switch to a </a:t>
            </a:r>
            <a:r>
              <a:rPr lang="en-GB" dirty="0"/>
              <a:t>non-local </a:t>
            </a:r>
            <a:r>
              <a:rPr lang="en-GB" dirty="0" smtClean="0"/>
              <a:t>supplier.</a:t>
            </a:r>
          </a:p>
          <a:p>
            <a:r>
              <a:rPr lang="en-GB" dirty="0" smtClean="0"/>
              <a:t>Parameters: search cost </a:t>
            </a:r>
            <a:r>
              <a:rPr lang="en-GB" i="1" dirty="0" smtClean="0"/>
              <a:t>c</a:t>
            </a:r>
            <a:r>
              <a:rPr lang="en-GB" dirty="0" smtClean="0"/>
              <a:t>, switch cost </a:t>
            </a:r>
            <a:r>
              <a:rPr lang="en-GB" i="1" dirty="0" smtClean="0"/>
              <a:t>s</a:t>
            </a:r>
            <a:r>
              <a:rPr lang="en-GB" dirty="0" smtClean="0"/>
              <a:t>, the number and distribution of non-local offers.</a:t>
            </a:r>
          </a:p>
          <a:p>
            <a:r>
              <a:rPr lang="en-GB" dirty="0" smtClean="0"/>
              <a:t>We decided to have two treatments (to test the robustness of our results) with different values </a:t>
            </a:r>
            <a:r>
              <a:rPr lang="en-GB" dirty="0"/>
              <a:t>for the number and distribution of non-local offers</a:t>
            </a:r>
            <a:r>
              <a:rPr lang="en-GB" dirty="0" smtClean="0"/>
              <a:t>.</a:t>
            </a:r>
          </a:p>
          <a:p>
            <a:r>
              <a:rPr lang="en-GB" dirty="0" smtClean="0"/>
              <a:t>We chose a set of </a:t>
            </a:r>
            <a:r>
              <a:rPr lang="en-GB" i="1" dirty="0" smtClean="0"/>
              <a:t>c </a:t>
            </a:r>
            <a:r>
              <a:rPr lang="en-GB" dirty="0" smtClean="0"/>
              <a:t>and </a:t>
            </a:r>
            <a:r>
              <a:rPr lang="en-GB" i="1" dirty="0" smtClean="0"/>
              <a:t>s </a:t>
            </a:r>
            <a:r>
              <a:rPr lang="en-GB" dirty="0" smtClean="0"/>
              <a:t>values to test the comparative static propositions from the theory.</a:t>
            </a:r>
          </a:p>
          <a:p>
            <a:r>
              <a:rPr lang="en-GB" dirty="0" smtClean="0"/>
              <a:t>The significance of such comparative static tests depends upon the </a:t>
            </a:r>
            <a:r>
              <a:rPr lang="en-GB" i="1" dirty="0" smtClean="0"/>
              <a:t>noise </a:t>
            </a:r>
            <a:r>
              <a:rPr lang="en-GB" dirty="0" smtClean="0"/>
              <a:t>in the subjects’ responses.</a:t>
            </a:r>
          </a:p>
          <a:p>
            <a:r>
              <a:rPr lang="en-GB" dirty="0" smtClean="0"/>
              <a:t>To get an idea of this noise, one can (and should) run a pilot experiment.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1571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 example of bad calibration</a:t>
            </a:r>
            <a:br>
              <a:rPr lang="en-GB" dirty="0" smtClean="0"/>
            </a:b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600" dirty="0" smtClean="0"/>
              <a:t>Taken from an experiment of mine with Konstantinos Georgalos and Martin Forster</a:t>
            </a:r>
            <a:endParaRPr lang="en-GB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was investigating a theory </a:t>
            </a:r>
            <a:r>
              <a:rPr lang="en-GB" dirty="0" smtClean="0">
                <a:hlinkClick r:id="rId2"/>
              </a:rPr>
              <a:t>paper</a:t>
            </a:r>
            <a:r>
              <a:rPr lang="en-GB" dirty="0" smtClean="0"/>
              <a:t> by Epstein and Ji, “</a:t>
            </a:r>
            <a:r>
              <a:rPr lang="en-GB" dirty="0"/>
              <a:t>Optimal Learning Under Robustness and </a:t>
            </a:r>
            <a:r>
              <a:rPr lang="en-GB" dirty="0" smtClean="0"/>
              <a:t>Time-Consistency” in </a:t>
            </a:r>
            <a:r>
              <a:rPr lang="en-GB" b="1" i="1" dirty="0"/>
              <a:t>Operations </a:t>
            </a:r>
            <a:r>
              <a:rPr lang="en-GB" b="1" i="1" dirty="0" smtClean="0"/>
              <a:t>Research </a:t>
            </a:r>
            <a:r>
              <a:rPr lang="en-GB" b="1" dirty="0" smtClean="0"/>
              <a:t>2020.</a:t>
            </a:r>
          </a:p>
          <a:p>
            <a:r>
              <a:rPr lang="en-GB" dirty="0" smtClean="0"/>
              <a:t>It involves a decision problem in which the DM can bet on a colour from a two-colour – Red and Blue - each equally likely) risky urn or on a colour from a two-colour ambiguous urn, and can observe a costly noisy signal which gives information about the ambiguous urn.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The information is in the form of Brownian Motion with a positive (negative) drift if Red (Blue) is more likely than Blue.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In this picture, the information starts out confusing but then it becomes clear.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There is a cost for observing the information.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The key question is “how long should the DM observe?”</a:t>
            </a:r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9685" y="0"/>
            <a:ext cx="3282315" cy="2879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27298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GB" dirty="0" smtClean="0"/>
              <a:t>The theory (under the assumption of a Maximiner) says that the optimal strategy of the DM is to keep on observing until the motion crosses a threshold, which depends upon:</a:t>
            </a:r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400" dirty="0" smtClean="0"/>
              <a:t>The drift of the motion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The standard deviation of the motion 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The attitude towards ambiguity of the DM (characterised by a parameter epsilon).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The cost of observing</a:t>
            </a:r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dirty="0" smtClean="0"/>
              <a:t>This assumes that the DM starts observing. It is optimal </a:t>
            </a:r>
            <a:r>
              <a:rPr lang="en-GB" i="1" dirty="0" smtClean="0"/>
              <a:t>not to </a:t>
            </a:r>
            <a:r>
              <a:rPr lang="en-GB" dirty="0" smtClean="0"/>
              <a:t>if:</a:t>
            </a:r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400" dirty="0" smtClean="0"/>
              <a:t>The cost is too high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The drift is too low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The standard deviation is too high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The DM is too averse to ambiguity.</a:t>
            </a:r>
          </a:p>
          <a:p>
            <a:pPr>
              <a:spcBef>
                <a:spcPts val="0"/>
              </a:spcBef>
            </a:pPr>
            <a:endParaRPr lang="en-GB" sz="1400" dirty="0"/>
          </a:p>
          <a:p>
            <a:pPr>
              <a:spcBef>
                <a:spcPts val="0"/>
              </a:spcBef>
            </a:pPr>
            <a:r>
              <a:rPr lang="en-GB" dirty="0" smtClean="0"/>
              <a:t>Our intention was to test the theory and to estimate ambiguity aversion (which is characterised by a parameter epsilon – the degree of ambiguity aversion of the </a:t>
            </a:r>
            <a:r>
              <a:rPr lang="en-GB" dirty="0" smtClean="0"/>
              <a:t>subjects).</a:t>
            </a:r>
            <a:endParaRPr lang="en-GB" dirty="0" smtClean="0"/>
          </a:p>
          <a:p>
            <a:pPr>
              <a:spcBef>
                <a:spcPts val="0"/>
              </a:spcBef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0789202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Parameters to be chosen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GB" dirty="0"/>
              <a:t>The drift of the motion</a:t>
            </a:r>
          </a:p>
          <a:p>
            <a:pPr>
              <a:spcBef>
                <a:spcPts val="0"/>
              </a:spcBef>
            </a:pPr>
            <a:r>
              <a:rPr lang="en-GB" dirty="0"/>
              <a:t>The standard deviation of the motion 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The </a:t>
            </a:r>
            <a:r>
              <a:rPr lang="en-GB" dirty="0"/>
              <a:t>cost of observing</a:t>
            </a:r>
          </a:p>
          <a:p>
            <a:endParaRPr lang="en-GB" dirty="0" smtClean="0"/>
          </a:p>
          <a:p>
            <a:r>
              <a:rPr lang="en-GB" dirty="0" smtClean="0"/>
              <a:t>We wanted to estimate the </a:t>
            </a:r>
            <a:r>
              <a:rPr lang="en-GB" dirty="0"/>
              <a:t>attitude towards ambiguity of the DM (characterised by a parameter epsilon).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152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 was badly calibrated and (perhaps) badly explained to the subjects.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Too many subjects stopped sampling too soon…</a:t>
            </a:r>
          </a:p>
          <a:p>
            <a:r>
              <a:rPr lang="en-GB" dirty="0" smtClean="0"/>
              <a:t>…no epsilon value explained their behaviour.</a:t>
            </a:r>
          </a:p>
          <a:p>
            <a:r>
              <a:rPr lang="en-GB" dirty="0" smtClean="0"/>
              <a:t>We could not fit Epstein and Ji’s model to the data.</a:t>
            </a:r>
          </a:p>
          <a:p>
            <a:r>
              <a:rPr lang="en-GB" dirty="0" smtClean="0"/>
              <a:t>Too </a:t>
            </a:r>
            <a:r>
              <a:rPr lang="en-GB" dirty="0" smtClean="0"/>
              <a:t>many </a:t>
            </a:r>
            <a:r>
              <a:rPr lang="en-GB" dirty="0" smtClean="0"/>
              <a:t>observations were inexplicable.</a:t>
            </a:r>
          </a:p>
          <a:p>
            <a:r>
              <a:rPr lang="en-GB" dirty="0" smtClean="0"/>
              <a:t>We have run it again with better parameters.</a:t>
            </a:r>
          </a:p>
          <a:p>
            <a:r>
              <a:rPr lang="en-GB" dirty="0" smtClean="0"/>
              <a:t>We should have run a pilot experiment first.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7816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are you going to incentivise your subjects?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Crucial </a:t>
            </a:r>
            <a:r>
              <a:rPr lang="en-GB" dirty="0" smtClean="0"/>
              <a:t>to Experiments in Economics are </a:t>
            </a:r>
            <a:r>
              <a:rPr lang="en-GB" i="1" dirty="0" smtClean="0"/>
              <a:t>incentives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Most economic journals will not consider for publication an experiment without incentives.</a:t>
            </a:r>
          </a:p>
          <a:p>
            <a:r>
              <a:rPr lang="en-GB" dirty="0" smtClean="0"/>
              <a:t>This is in stark contrast to psychology journals which are much more lax on incentives.</a:t>
            </a:r>
          </a:p>
          <a:p>
            <a:r>
              <a:rPr lang="en-GB" dirty="0" smtClean="0"/>
              <a:t>Almost always the incentive is money. (some psychologists use exam marks – we consider that to be unethical.</a:t>
            </a:r>
          </a:p>
          <a:p>
            <a:r>
              <a:rPr lang="en-GB" dirty="0" smtClean="0"/>
              <a:t>You should make it abundantly clear from the start how they will be paid.</a:t>
            </a:r>
          </a:p>
          <a:p>
            <a:r>
              <a:rPr lang="en-GB" dirty="0" smtClean="0"/>
              <a:t>Are you going to pay them on all problems or a randomly chosen one?</a:t>
            </a:r>
          </a:p>
          <a:p>
            <a:r>
              <a:rPr lang="en-GB" dirty="0" smtClean="0"/>
              <a:t>Are you going to pay all the subjects or some random subset?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7439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p14:dur="10">
        <p15:prstTrans prst="pageCurlDouble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13366</TotalTime>
  <Words>964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Experiments in Economics Lecture 3</vt:lpstr>
      <vt:lpstr>Calibrating the experiment 1</vt:lpstr>
      <vt:lpstr>Calibrating the experiment 2</vt:lpstr>
      <vt:lpstr>A good Example from Buso and Hey on “Search and Switch” </vt:lpstr>
      <vt:lpstr>An example of bad calibration  Taken from an experiment of mine with Konstantinos Georgalos and Martin Forster</vt:lpstr>
      <vt:lpstr>Theory</vt:lpstr>
      <vt:lpstr>Parameters to be chosen</vt:lpstr>
      <vt:lpstr>It was badly calibrated and (perhaps) badly explained to the subjects.</vt:lpstr>
      <vt:lpstr>How are you going to incentivise your subjects?</vt:lpstr>
      <vt:lpstr>End of Lecture 3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Hey</dc:creator>
  <cp:lastModifiedBy>John Hey</cp:lastModifiedBy>
  <cp:revision>35</cp:revision>
  <dcterms:created xsi:type="dcterms:W3CDTF">2020-09-12T12:48:19Z</dcterms:created>
  <dcterms:modified xsi:type="dcterms:W3CDTF">2022-03-22T12:59:03Z</dcterms:modified>
</cp:coreProperties>
</file>